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61" r:id="rId6"/>
    <p:sldId id="259" r:id="rId7"/>
  </p:sldIdLst>
  <p:sldSz cx="12192000" cy="6858000"/>
  <p:notesSz cx="6858000" cy="9144000"/>
  <p:embeddedFontLst>
    <p:embeddedFont>
      <p:font typeface="Arial Black" panose="020B0604020202020204" pitchFamily="34" charset="0"/>
      <p:regular r:id="rId9"/>
      <p:bold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 snapToObjects="1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8" name="Google Shape;21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760096" y="3184712"/>
            <a:ext cx="7384576" cy="48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  <a:defRPr sz="3200"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1782956" y="3744074"/>
            <a:ext cx="7384576" cy="1069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881"/>
              </a:buClr>
              <a:buSzPts val="2400"/>
              <a:buNone/>
              <a:defRPr sz="2400">
                <a:solidFill>
                  <a:srgbClr val="00588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11517301" y="6550535"/>
            <a:ext cx="37221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947" y="5574221"/>
            <a:ext cx="2363572" cy="84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145" name="Google Shape;145;p11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1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1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1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1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1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1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152" name="Google Shape;152;p11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1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1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1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158" name="Google Shape;158;p12"/>
          <p:cNvSpPr txBox="1">
            <a:spLocks noGrp="1"/>
          </p:cNvSpPr>
          <p:nvPr>
            <p:ph type="title"/>
          </p:nvPr>
        </p:nvSpPr>
        <p:spPr>
          <a:xfrm>
            <a:off x="699440" y="605941"/>
            <a:ext cx="3932237" cy="1031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2800"/>
              <a:buFont typeface="Arial Black"/>
              <a:buNone/>
              <a:defRPr sz="2800"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2"/>
          <p:cNvSpPr txBox="1">
            <a:spLocks noGrp="1"/>
          </p:cNvSpPr>
          <p:nvPr>
            <p:ph type="body" idx="1"/>
          </p:nvPr>
        </p:nvSpPr>
        <p:spPr>
          <a:xfrm>
            <a:off x="4936956" y="605941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60" name="Google Shape;160;p12"/>
          <p:cNvSpPr txBox="1">
            <a:spLocks noGrp="1"/>
          </p:cNvSpPr>
          <p:nvPr>
            <p:ph type="body" idx="2"/>
          </p:nvPr>
        </p:nvSpPr>
        <p:spPr>
          <a:xfrm>
            <a:off x="699439" y="1748941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1" name="Google Shape;161;p12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2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2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2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2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2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2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168" name="Google Shape;168;p12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2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2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2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174" name="Google Shape;174;p13"/>
          <p:cNvSpPr txBox="1">
            <a:spLocks noGrp="1"/>
          </p:cNvSpPr>
          <p:nvPr>
            <p:ph type="title"/>
          </p:nvPr>
        </p:nvSpPr>
        <p:spPr>
          <a:xfrm>
            <a:off x="691520" y="681224"/>
            <a:ext cx="3932237" cy="956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2800"/>
              <a:buFont typeface="Arial Black"/>
              <a:buNone/>
              <a:defRPr sz="2800"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3"/>
          <p:cNvSpPr>
            <a:spLocks noGrp="1"/>
          </p:cNvSpPr>
          <p:nvPr>
            <p:ph type="pic" idx="2"/>
          </p:nvPr>
        </p:nvSpPr>
        <p:spPr>
          <a:xfrm>
            <a:off x="4843756" y="687759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6" name="Google Shape;176;p13"/>
          <p:cNvSpPr txBox="1">
            <a:spLocks noGrp="1"/>
          </p:cNvSpPr>
          <p:nvPr>
            <p:ph type="body" idx="1"/>
          </p:nvPr>
        </p:nvSpPr>
        <p:spPr>
          <a:xfrm>
            <a:off x="691519" y="1749796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77" name="Google Shape;177;p13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3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3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3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3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3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3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184" name="Google Shape;184;p13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3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3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3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190" name="Google Shape;190;p14"/>
          <p:cNvSpPr txBox="1">
            <a:spLocks noGrp="1"/>
          </p:cNvSpPr>
          <p:nvPr>
            <p:ph type="title"/>
          </p:nvPr>
        </p:nvSpPr>
        <p:spPr>
          <a:xfrm>
            <a:off x="716262" y="533507"/>
            <a:ext cx="10515600" cy="623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  <a:defRPr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14"/>
          <p:cNvSpPr txBox="1">
            <a:spLocks noGrp="1"/>
          </p:cNvSpPr>
          <p:nvPr>
            <p:ph type="body" idx="1"/>
          </p:nvPr>
        </p:nvSpPr>
        <p:spPr>
          <a:xfrm rot="5400000">
            <a:off x="3798393" y="-1800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14"/>
          <p:cNvSpPr txBox="1"/>
          <p:nvPr/>
        </p:nvSpPr>
        <p:spPr>
          <a:xfrm>
            <a:off x="8473889" y="6224917"/>
            <a:ext cx="25908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CONNECTIONS 2021</a:t>
            </a:r>
            <a:endParaRPr/>
          </a:p>
        </p:txBody>
      </p:sp>
      <p:sp>
        <p:nvSpPr>
          <p:cNvPr id="193" name="Google Shape;193;p14"/>
          <p:cNvSpPr/>
          <p:nvPr/>
        </p:nvSpPr>
        <p:spPr>
          <a:xfrm rot="10800000">
            <a:off x="8204501" y="6279313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4"/>
          <p:cNvSpPr/>
          <p:nvPr/>
        </p:nvSpPr>
        <p:spPr>
          <a:xfrm>
            <a:off x="8239969" y="630980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4"/>
          <p:cNvSpPr/>
          <p:nvPr/>
        </p:nvSpPr>
        <p:spPr>
          <a:xfrm>
            <a:off x="8153448" y="6325624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4"/>
          <p:cNvSpPr/>
          <p:nvPr/>
        </p:nvSpPr>
        <p:spPr>
          <a:xfrm rot="10800000">
            <a:off x="8090496" y="6299666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4"/>
          <p:cNvSpPr/>
          <p:nvPr/>
        </p:nvSpPr>
        <p:spPr>
          <a:xfrm rot="10800000">
            <a:off x="8384926" y="6312924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4"/>
          <p:cNvSpPr/>
          <p:nvPr/>
        </p:nvSpPr>
        <p:spPr>
          <a:xfrm rot="10800000">
            <a:off x="8116986" y="6439042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201" name="Google Shape;201;p15"/>
          <p:cNvSpPr txBox="1">
            <a:spLocks noGrp="1"/>
          </p:cNvSpPr>
          <p:nvPr>
            <p:ph type="title"/>
          </p:nvPr>
        </p:nvSpPr>
        <p:spPr>
          <a:xfrm rot="5400000">
            <a:off x="7898152" y="2860309"/>
            <a:ext cx="5633573" cy="822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2600"/>
              <a:buFont typeface="Arial Black"/>
              <a:buNone/>
              <a:defRPr sz="2600"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5"/>
          <p:cNvSpPr txBox="1">
            <a:spLocks noGrp="1"/>
          </p:cNvSpPr>
          <p:nvPr>
            <p:ph type="body" idx="1"/>
          </p:nvPr>
        </p:nvSpPr>
        <p:spPr>
          <a:xfrm rot="5400000">
            <a:off x="3505713" y="-595370"/>
            <a:ext cx="5633573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" name="Google Shape;203;p15"/>
          <p:cNvSpPr txBox="1"/>
          <p:nvPr/>
        </p:nvSpPr>
        <p:spPr>
          <a:xfrm>
            <a:off x="8473889" y="6224917"/>
            <a:ext cx="25908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CONNECTIONS 2021</a:t>
            </a:r>
            <a:endParaRPr/>
          </a:p>
        </p:txBody>
      </p:sp>
      <p:sp>
        <p:nvSpPr>
          <p:cNvPr id="204" name="Google Shape;204;p15"/>
          <p:cNvSpPr/>
          <p:nvPr/>
        </p:nvSpPr>
        <p:spPr>
          <a:xfrm rot="10800000">
            <a:off x="8204501" y="6279313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5"/>
          <p:cNvSpPr/>
          <p:nvPr/>
        </p:nvSpPr>
        <p:spPr>
          <a:xfrm>
            <a:off x="8239969" y="630980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5"/>
          <p:cNvSpPr/>
          <p:nvPr/>
        </p:nvSpPr>
        <p:spPr>
          <a:xfrm>
            <a:off x="8153448" y="6325624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5"/>
          <p:cNvSpPr/>
          <p:nvPr/>
        </p:nvSpPr>
        <p:spPr>
          <a:xfrm rot="10800000">
            <a:off x="8090496" y="6299666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5"/>
          <p:cNvSpPr/>
          <p:nvPr/>
        </p:nvSpPr>
        <p:spPr>
          <a:xfrm rot="10800000">
            <a:off x="8384926" y="6312924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5"/>
          <p:cNvSpPr/>
          <p:nvPr/>
        </p:nvSpPr>
        <p:spPr>
          <a:xfrm rot="10800000">
            <a:off x="8116986" y="6439042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535755" y="380752"/>
            <a:ext cx="10835971" cy="6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  <a:defRPr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535755" y="1163947"/>
            <a:ext cx="10835971" cy="4891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29" name="Google Shape;29;p3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ctrTitle"/>
          </p:nvPr>
        </p:nvSpPr>
        <p:spPr>
          <a:xfrm>
            <a:off x="670571" y="1900092"/>
            <a:ext cx="10209226" cy="607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  <a:defRPr sz="3200"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ubTitle" idx="1"/>
          </p:nvPr>
        </p:nvSpPr>
        <p:spPr>
          <a:xfrm>
            <a:off x="670571" y="2636027"/>
            <a:ext cx="10209226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881"/>
              </a:buClr>
              <a:buSzPts val="2400"/>
              <a:buNone/>
              <a:defRPr sz="2400">
                <a:solidFill>
                  <a:srgbClr val="00588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36" name="Google Shape;36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37" name="Google Shape;37;p4"/>
          <p:cNvSpPr/>
          <p:nvPr/>
        </p:nvSpPr>
        <p:spPr>
          <a:xfrm rot="10800000">
            <a:off x="1055819" y="6241403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1323128" y="6133472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1177935" y="6281098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4"/>
          <p:cNvSpPr/>
          <p:nvPr/>
        </p:nvSpPr>
        <p:spPr>
          <a:xfrm rot="10800000">
            <a:off x="851950" y="6272259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4"/>
          <p:cNvSpPr/>
          <p:nvPr/>
        </p:nvSpPr>
        <p:spPr>
          <a:xfrm rot="10800000">
            <a:off x="1239664" y="6189673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4"/>
          <p:cNvSpPr/>
          <p:nvPr/>
        </p:nvSpPr>
        <p:spPr>
          <a:xfrm rot="-7200000">
            <a:off x="916285" y="6163751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4"/>
          <p:cNvSpPr txBox="1"/>
          <p:nvPr/>
        </p:nvSpPr>
        <p:spPr>
          <a:xfrm>
            <a:off x="1558238" y="6079176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44" name="Google Shape;44;p4"/>
          <p:cNvSpPr/>
          <p:nvPr/>
        </p:nvSpPr>
        <p:spPr>
          <a:xfrm rot="-7200000">
            <a:off x="792453" y="6191918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4"/>
          <p:cNvSpPr/>
          <p:nvPr/>
        </p:nvSpPr>
        <p:spPr>
          <a:xfrm rot="-7200000">
            <a:off x="934100" y="6338517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4"/>
          <p:cNvSpPr/>
          <p:nvPr/>
        </p:nvSpPr>
        <p:spPr>
          <a:xfrm rot="-7200000">
            <a:off x="1176807" y="6188962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4"/>
          <p:cNvSpPr/>
          <p:nvPr/>
        </p:nvSpPr>
        <p:spPr>
          <a:xfrm rot="-3607338">
            <a:off x="1372889" y="636271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50" name="Google Shape;50;p5"/>
          <p:cNvSpPr txBox="1">
            <a:spLocks noGrp="1"/>
          </p:cNvSpPr>
          <p:nvPr>
            <p:ph type="title"/>
          </p:nvPr>
        </p:nvSpPr>
        <p:spPr>
          <a:xfrm>
            <a:off x="645923" y="674153"/>
            <a:ext cx="10293902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body" idx="1"/>
          </p:nvPr>
        </p:nvSpPr>
        <p:spPr>
          <a:xfrm>
            <a:off x="645923" y="3553878"/>
            <a:ext cx="10293902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5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5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5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5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5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5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5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5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5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5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65" name="Google Shape;65;p6"/>
          <p:cNvSpPr txBox="1">
            <a:spLocks noGrp="1"/>
          </p:cNvSpPr>
          <p:nvPr>
            <p:ph type="title"/>
          </p:nvPr>
        </p:nvSpPr>
        <p:spPr>
          <a:xfrm>
            <a:off x="634906" y="573797"/>
            <a:ext cx="10300252" cy="74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  <a:defRPr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6"/>
          <p:cNvSpPr txBox="1">
            <a:spLocks noGrp="1"/>
          </p:cNvSpPr>
          <p:nvPr>
            <p:ph type="body" idx="1"/>
          </p:nvPr>
        </p:nvSpPr>
        <p:spPr>
          <a:xfrm>
            <a:off x="634906" y="1417606"/>
            <a:ext cx="496625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6"/>
          <p:cNvSpPr txBox="1">
            <a:spLocks noGrp="1"/>
          </p:cNvSpPr>
          <p:nvPr>
            <p:ph type="body" idx="2"/>
          </p:nvPr>
        </p:nvSpPr>
        <p:spPr>
          <a:xfrm>
            <a:off x="5753558" y="1417606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6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6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6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6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6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6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6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75" name="Google Shape;75;p6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6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6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6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81" name="Google Shape;81;p7"/>
          <p:cNvSpPr txBox="1">
            <a:spLocks noGrp="1"/>
          </p:cNvSpPr>
          <p:nvPr>
            <p:ph type="title"/>
          </p:nvPr>
        </p:nvSpPr>
        <p:spPr>
          <a:xfrm>
            <a:off x="634906" y="573797"/>
            <a:ext cx="10300252" cy="74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  <a:defRPr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7"/>
          <p:cNvSpPr txBox="1">
            <a:spLocks noGrp="1"/>
          </p:cNvSpPr>
          <p:nvPr>
            <p:ph type="body" idx="1"/>
          </p:nvPr>
        </p:nvSpPr>
        <p:spPr>
          <a:xfrm>
            <a:off x="634906" y="1417606"/>
            <a:ext cx="496625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7"/>
          <p:cNvSpPr txBox="1">
            <a:spLocks noGrp="1"/>
          </p:cNvSpPr>
          <p:nvPr>
            <p:ph type="body" idx="2"/>
          </p:nvPr>
        </p:nvSpPr>
        <p:spPr>
          <a:xfrm>
            <a:off x="5753558" y="1417606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7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7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7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7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7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7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91" name="Google Shape;91;p7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7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7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7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97" name="Google Shape;97;p8"/>
          <p:cNvSpPr txBox="1">
            <a:spLocks noGrp="1"/>
          </p:cNvSpPr>
          <p:nvPr>
            <p:ph type="title"/>
          </p:nvPr>
        </p:nvSpPr>
        <p:spPr>
          <a:xfrm>
            <a:off x="634906" y="573797"/>
            <a:ext cx="10300252" cy="74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  <a:defRPr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8"/>
          <p:cNvSpPr txBox="1">
            <a:spLocks noGrp="1"/>
          </p:cNvSpPr>
          <p:nvPr>
            <p:ph type="body" idx="1"/>
          </p:nvPr>
        </p:nvSpPr>
        <p:spPr>
          <a:xfrm>
            <a:off x="634906" y="1417606"/>
            <a:ext cx="496625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8"/>
          <p:cNvSpPr txBox="1">
            <a:spLocks noGrp="1"/>
          </p:cNvSpPr>
          <p:nvPr>
            <p:ph type="body" idx="2"/>
          </p:nvPr>
        </p:nvSpPr>
        <p:spPr>
          <a:xfrm>
            <a:off x="5753558" y="1417606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8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8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8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8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8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8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8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107" name="Google Shape;107;p8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8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8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8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113" name="Google Shape;113;p9"/>
          <p:cNvSpPr txBox="1">
            <a:spLocks noGrp="1"/>
          </p:cNvSpPr>
          <p:nvPr>
            <p:ph type="title"/>
          </p:nvPr>
        </p:nvSpPr>
        <p:spPr>
          <a:xfrm>
            <a:off x="601855" y="583348"/>
            <a:ext cx="10301840" cy="666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  <a:defRPr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9"/>
          <p:cNvSpPr txBox="1">
            <a:spLocks noGrp="1"/>
          </p:cNvSpPr>
          <p:nvPr>
            <p:ph type="body" idx="1"/>
          </p:nvPr>
        </p:nvSpPr>
        <p:spPr>
          <a:xfrm>
            <a:off x="601855" y="1346067"/>
            <a:ext cx="5158409" cy="45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5" name="Google Shape;115;p9"/>
          <p:cNvSpPr txBox="1">
            <a:spLocks noGrp="1"/>
          </p:cNvSpPr>
          <p:nvPr>
            <p:ph type="body" idx="2"/>
          </p:nvPr>
        </p:nvSpPr>
        <p:spPr>
          <a:xfrm>
            <a:off x="601856" y="1898534"/>
            <a:ext cx="5158409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9"/>
          <p:cNvSpPr txBox="1">
            <a:spLocks noGrp="1"/>
          </p:cNvSpPr>
          <p:nvPr>
            <p:ph type="body" idx="3"/>
          </p:nvPr>
        </p:nvSpPr>
        <p:spPr>
          <a:xfrm>
            <a:off x="5978923" y="1346067"/>
            <a:ext cx="4924772" cy="45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7" name="Google Shape;117;p9"/>
          <p:cNvSpPr txBox="1">
            <a:spLocks noGrp="1"/>
          </p:cNvSpPr>
          <p:nvPr>
            <p:ph type="body" idx="4"/>
          </p:nvPr>
        </p:nvSpPr>
        <p:spPr>
          <a:xfrm>
            <a:off x="5978924" y="1898534"/>
            <a:ext cx="492477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9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9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9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9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9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9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9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125" name="Google Shape;125;p9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9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9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9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131" name="Google Shape;131;p10"/>
          <p:cNvSpPr txBox="1">
            <a:spLocks noGrp="1"/>
          </p:cNvSpPr>
          <p:nvPr>
            <p:ph type="title"/>
          </p:nvPr>
        </p:nvSpPr>
        <p:spPr>
          <a:xfrm>
            <a:off x="677956" y="626043"/>
            <a:ext cx="10300252" cy="559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  <a:defRPr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0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0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0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0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0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0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0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139" name="Google Shape;139;p10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0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0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0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921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37905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/>
          <p:nvPr/>
        </p:nvSpPr>
        <p:spPr>
          <a:xfrm>
            <a:off x="11517301" y="6550535"/>
            <a:ext cx="37221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rgbClr val="AEABA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jamboard.google.com/d/1x8GMexXakK4WWhx0js-nK30QLF0Y1IJz5ih2Z29tc0U/edit?usp=sharin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mwesley@nl.edu" TargetMode="External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"/>
          <p:cNvSpPr txBox="1">
            <a:spLocks noGrp="1"/>
          </p:cNvSpPr>
          <p:nvPr>
            <p:ph type="ctrTitle"/>
          </p:nvPr>
        </p:nvSpPr>
        <p:spPr>
          <a:xfrm>
            <a:off x="1760096" y="3250814"/>
            <a:ext cx="7384576" cy="48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ct val="100000"/>
              <a:buFont typeface="Arial Black"/>
              <a:buNone/>
            </a:pPr>
            <a:r>
              <a:rPr lang="en-US" dirty="0"/>
              <a:t>Live-On-Line Instruction</a:t>
            </a:r>
            <a:endParaRPr dirty="0"/>
          </a:p>
        </p:txBody>
      </p:sp>
      <p:sp>
        <p:nvSpPr>
          <p:cNvPr id="215" name="Google Shape;215;p16"/>
          <p:cNvSpPr txBox="1">
            <a:spLocks noGrp="1"/>
          </p:cNvSpPr>
          <p:nvPr>
            <p:ph type="subTitle" idx="1"/>
          </p:nvPr>
        </p:nvSpPr>
        <p:spPr>
          <a:xfrm>
            <a:off x="1782956" y="3688989"/>
            <a:ext cx="7384576" cy="1069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2400"/>
              <a:buNone/>
            </a:pPr>
            <a:r>
              <a:rPr lang="en-US" dirty="0"/>
              <a:t>A look at some tools of the trade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7C6076-C818-DE44-9305-CC186E2E6239}"/>
              </a:ext>
            </a:extLst>
          </p:cNvPr>
          <p:cNvSpPr txBox="1"/>
          <p:nvPr/>
        </p:nvSpPr>
        <p:spPr>
          <a:xfrm>
            <a:off x="1782956" y="4223975"/>
            <a:ext cx="626833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>
                <a:solidFill>
                  <a:schemeClr val="accent1">
                    <a:lumMod val="50000"/>
                  </a:schemeClr>
                </a:solidFill>
              </a:rPr>
              <a:t>Dr. Martin Cortez Wesley</a:t>
            </a:r>
          </a:p>
          <a:p>
            <a:r>
              <a:rPr lang="en-US" sz="1600" dirty="0">
                <a:solidFill>
                  <a:srgbClr val="0070C0"/>
                </a:solidFill>
              </a:rPr>
              <a:t>Professor for Florida Online Counseling Programs</a:t>
            </a:r>
          </a:p>
        </p:txBody>
      </p:sp>
      <p:pic>
        <p:nvPicPr>
          <p:cNvPr id="4" name="Picture 3" descr="A computer with a cartoon character on the screen&#10;&#10;Description automatically generated with medium confidence">
            <a:extLst>
              <a:ext uri="{FF2B5EF4-FFF2-40B4-BE49-F238E27FC236}">
                <a16:creationId xmlns:a16="http://schemas.microsoft.com/office/drawing/2014/main" id="{C72222DF-9666-2A42-8EA0-E1E989C85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3176" y="1841104"/>
            <a:ext cx="3411667" cy="3411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</a:pPr>
            <a:r>
              <a:rPr lang="en-US" dirty="0"/>
              <a:t>Agenda</a:t>
            </a:r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F52D5-3CFE-534C-8337-9E03E6E062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Live-on-Line Instruction </a:t>
            </a:r>
          </a:p>
          <a:p>
            <a:r>
              <a:rPr lang="en-US" dirty="0"/>
              <a:t>Purpose </a:t>
            </a:r>
          </a:p>
          <a:p>
            <a:r>
              <a:rPr lang="en-US" dirty="0"/>
              <a:t>Some tools of the Trade</a:t>
            </a:r>
          </a:p>
          <a:p>
            <a:pPr lvl="1"/>
            <a:r>
              <a:rPr lang="en-US" dirty="0"/>
              <a:t>Using Google Jam board</a:t>
            </a:r>
          </a:p>
          <a:p>
            <a:pPr lvl="1"/>
            <a:r>
              <a:rPr lang="en-US" dirty="0"/>
              <a:t>Using Padlet</a:t>
            </a:r>
          </a:p>
          <a:p>
            <a:pPr lvl="1"/>
            <a:r>
              <a:rPr lang="en-US" dirty="0"/>
              <a:t>Using Kahoot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CA88035E-EF39-2D45-8AD3-A5EBF3C09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2981" y="714344"/>
            <a:ext cx="5054600" cy="505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</a:pPr>
            <a:r>
              <a:rPr lang="en-US" sz="4000" dirty="0">
                <a:solidFill>
                  <a:srgbClr val="00B0F0"/>
                </a:solidFill>
              </a:rPr>
              <a:t>G</a:t>
            </a:r>
            <a:r>
              <a:rPr lang="en-US" sz="4000" dirty="0">
                <a:solidFill>
                  <a:srgbClr val="FF0000"/>
                </a:solidFill>
              </a:rPr>
              <a:t>o</a:t>
            </a:r>
            <a:r>
              <a:rPr lang="en-US" sz="4000" dirty="0">
                <a:solidFill>
                  <a:srgbClr val="FFFF00"/>
                </a:solidFill>
              </a:rPr>
              <a:t>o</a:t>
            </a:r>
            <a:r>
              <a:rPr lang="en-US" sz="4000" dirty="0">
                <a:solidFill>
                  <a:srgbClr val="00B0F0"/>
                </a:solidFill>
              </a:rPr>
              <a:t>g</a:t>
            </a:r>
            <a:r>
              <a:rPr lang="en-US" sz="4000" dirty="0">
                <a:solidFill>
                  <a:srgbClr val="00B050"/>
                </a:solidFill>
              </a:rPr>
              <a:t>l</a:t>
            </a:r>
            <a:r>
              <a:rPr lang="en-US" sz="4000" dirty="0">
                <a:solidFill>
                  <a:srgbClr val="FF0000"/>
                </a:solidFill>
              </a:rPr>
              <a:t>e</a:t>
            </a:r>
            <a:r>
              <a:rPr lang="en-US" sz="4000" dirty="0"/>
              <a:t> </a:t>
            </a:r>
            <a:r>
              <a:rPr lang="en-US" sz="4000" dirty="0" err="1"/>
              <a:t>Jamboard</a:t>
            </a:r>
            <a:endParaRPr sz="40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50AC33-DE38-904C-9143-A6C0AC477E14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Free with Google Account</a:t>
            </a:r>
          </a:p>
          <a:p>
            <a:r>
              <a:rPr lang="en-US" dirty="0"/>
              <a:t>Simple for everyone</a:t>
            </a:r>
          </a:p>
          <a:p>
            <a:r>
              <a:rPr lang="en-US" dirty="0"/>
              <a:t>Accessible to everyone in class with a google account</a:t>
            </a:r>
          </a:p>
          <a:p>
            <a:r>
              <a:rPr lang="en-US" dirty="0"/>
              <a:t>Works well for writing on </a:t>
            </a:r>
            <a:r>
              <a:rPr lang="en-US" dirty="0" err="1"/>
              <a:t>ipad</a:t>
            </a:r>
            <a:endParaRPr lang="en-US" dirty="0"/>
          </a:p>
          <a:p>
            <a:r>
              <a:rPr lang="en-US" dirty="0"/>
              <a:t>Share your </a:t>
            </a:r>
            <a:r>
              <a:rPr lang="en-US" dirty="0" err="1"/>
              <a:t>Jamboard</a:t>
            </a:r>
            <a:r>
              <a:rPr lang="en-US" dirty="0"/>
              <a:t> with the class with simple link. </a:t>
            </a:r>
          </a:p>
          <a:p>
            <a:r>
              <a:rPr lang="en-US" dirty="0"/>
              <a:t>Join me in </a:t>
            </a:r>
            <a:r>
              <a:rPr lang="en-US" dirty="0" err="1"/>
              <a:t>Jamboard</a:t>
            </a:r>
            <a:endParaRPr lang="en-US" dirty="0"/>
          </a:p>
          <a:p>
            <a:r>
              <a:rPr lang="en-US" sz="2200" dirty="0">
                <a:hlinkClick r:id="rId3"/>
              </a:rPr>
              <a:t>https://jamboard.google.com/d/1x8GMexXakK4WWhx0js-nK30QLF0Y1IJz5ih2Z29tc0U/edit?usp=sharing</a:t>
            </a:r>
            <a:r>
              <a:rPr lang="en-US" sz="2200" dirty="0"/>
              <a:t> </a:t>
            </a:r>
          </a:p>
          <a:p>
            <a:endParaRPr lang="en-US" dirty="0"/>
          </a:p>
        </p:txBody>
      </p:sp>
      <p:pic>
        <p:nvPicPr>
          <p:cNvPr id="10" name="Picture 9" descr="A picture containing jar&#10;&#10;Description automatically generated">
            <a:extLst>
              <a:ext uri="{FF2B5EF4-FFF2-40B4-BE49-F238E27FC236}">
                <a16:creationId xmlns:a16="http://schemas.microsoft.com/office/drawing/2014/main" id="{CA8313C2-5D91-4C4D-964D-6215EF0BF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998" y="1108079"/>
            <a:ext cx="4641842" cy="4641842"/>
          </a:xfrm>
          <a:prstGeom prst="rect">
            <a:avLst/>
          </a:prstGeom>
        </p:spPr>
      </p:pic>
      <p:pic>
        <p:nvPicPr>
          <p:cNvPr id="12" name="Picture 11" descr="A screenshot of a video game&#10;&#10;Description automatically generated">
            <a:extLst>
              <a:ext uri="{FF2B5EF4-FFF2-40B4-BE49-F238E27FC236}">
                <a16:creationId xmlns:a16="http://schemas.microsoft.com/office/drawing/2014/main" id="{96174032-CD3A-B649-9B97-E1EE6D829B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723" y="1108079"/>
            <a:ext cx="5012496" cy="5012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CA818-4877-F646-B7DA-004CB2FFA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Padlet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3C0130-7EC4-AC4A-830B-5C3B06548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Padlet offers free version, but it is limited to three </a:t>
            </a:r>
            <a:r>
              <a:rPr lang="en-US" dirty="0" err="1"/>
              <a:t>padlets</a:t>
            </a:r>
            <a:endParaRPr lang="en-US" dirty="0"/>
          </a:p>
          <a:p>
            <a:r>
              <a:rPr lang="en-US" dirty="0"/>
              <a:t>Offers some great templates for different projects</a:t>
            </a:r>
          </a:p>
          <a:p>
            <a:r>
              <a:rPr lang="en-US" dirty="0"/>
              <a:t>Brainstorming</a:t>
            </a:r>
          </a:p>
          <a:p>
            <a:r>
              <a:rPr lang="en-US" dirty="0"/>
              <a:t>Teaching</a:t>
            </a:r>
          </a:p>
          <a:p>
            <a:r>
              <a:rPr lang="en-US" dirty="0"/>
              <a:t>Student Projects</a:t>
            </a:r>
          </a:p>
          <a:p>
            <a:endParaRPr lang="en-US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EA405A94-BA46-0149-8D34-7CD0D9AA6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876" y="307850"/>
            <a:ext cx="5461094" cy="546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37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5F2C6-0A77-2B48-B659-BE4571A37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Kahoot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7822520-089B-4D4D-92C8-BC1982C210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906" y="1417606"/>
            <a:ext cx="4410060" cy="4351338"/>
          </a:xfrm>
        </p:spPr>
        <p:txBody>
          <a:bodyPr/>
          <a:lstStyle/>
          <a:p>
            <a:r>
              <a:rPr lang="en-US" dirty="0"/>
              <a:t>Kahoot is great for assessments, polls, word cloud polls and much more.</a:t>
            </a:r>
          </a:p>
          <a:p>
            <a:r>
              <a:rPr lang="en-US" dirty="0"/>
              <a:t>Fun and interactive. </a:t>
            </a:r>
          </a:p>
          <a:p>
            <a:r>
              <a:rPr lang="en-US" dirty="0"/>
              <a:t>Visually impressive. </a:t>
            </a:r>
          </a:p>
          <a:p>
            <a:r>
              <a:rPr lang="en-US" dirty="0"/>
              <a:t>Go to </a:t>
            </a:r>
            <a:r>
              <a:rPr lang="en-US" dirty="0" err="1"/>
              <a:t>kahoot.it</a:t>
            </a:r>
            <a:r>
              <a:rPr lang="en-US" dirty="0"/>
              <a:t> for a poll </a:t>
            </a:r>
          </a:p>
        </p:txBody>
      </p:sp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AAADB642-3278-E145-9AB3-6350E2E87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235" y="1041889"/>
            <a:ext cx="6579476" cy="493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54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2B6328-5073-6442-971A-9C3134EA7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496" y="0"/>
            <a:ext cx="6512011" cy="65120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3A7029-77F1-C946-BAA3-40B5B5630A3E}"/>
              </a:ext>
            </a:extLst>
          </p:cNvPr>
          <p:cNvSpPr txBox="1"/>
          <p:nvPr/>
        </p:nvSpPr>
        <p:spPr>
          <a:xfrm>
            <a:off x="8607972" y="5265683"/>
            <a:ext cx="2621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hlinkClick r:id="rId3"/>
              </a:rPr>
              <a:t>mwesley@nl.edu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814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153</Words>
  <Application>Microsoft Macintosh PowerPoint</Application>
  <PresentationFormat>Widescreen</PresentationFormat>
  <Paragraphs>31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 Black</vt:lpstr>
      <vt:lpstr>Calibri</vt:lpstr>
      <vt:lpstr>Arial</vt:lpstr>
      <vt:lpstr>Office Theme</vt:lpstr>
      <vt:lpstr>Live-On-Line Instruction</vt:lpstr>
      <vt:lpstr>Agenda</vt:lpstr>
      <vt:lpstr>Google Jamboard</vt:lpstr>
      <vt:lpstr>Padlet</vt:lpstr>
      <vt:lpstr>Kahoot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Live-On-Line Instruction</dc:title>
  <cp:lastModifiedBy>Martin Wesley</cp:lastModifiedBy>
  <cp:revision>4</cp:revision>
  <dcterms:modified xsi:type="dcterms:W3CDTF">2021-09-17T15:46:16Z</dcterms:modified>
</cp:coreProperties>
</file>